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73" r:id="rId7"/>
    <p:sldId id="276" r:id="rId8"/>
    <p:sldId id="27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69" r:id="rId18"/>
    <p:sldId id="270" r:id="rId19"/>
    <p:sldId id="271" r:id="rId20"/>
    <p:sldId id="272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7297-4255-48F8-9775-A8CE5E39B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52D06-B476-42E5-A723-229B58FD6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8BD8-A627-4365-9D48-74FBDA74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7E563-7DF7-49FD-BF4B-9F5ABF3F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D41B-32BE-43CB-B214-10C8DC4C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63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746C-A6EE-4CCE-B9A1-01BE7CB6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4D286-6B77-4EC3-B35E-9F97C02C6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11AC8-019A-4B9F-BF9B-395C9BE9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A335-AD8A-4AD4-A3EB-8C080B61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8B9F2-B8C5-4C19-8FB9-9250521C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70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B9AF9-5FB0-408D-9C9E-E22A80311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B5D6A-CC5A-4A2C-B145-093221492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C2788-B129-49C6-907F-E00D85EA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09620-58CA-4BD2-96A1-FB0118C1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531D8-DDAF-4A5F-BF81-96DEEDED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4944-2F19-40E0-B3D8-9892FE23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F753-BAC5-4C1D-9739-90EDE548D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FC34A-CD66-4AB9-A1BE-383DAD641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E7E87-B09F-4028-B7C5-CAC8C39F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9151B-367D-4B68-AE7B-EE2BE602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02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9C01-5512-4A6C-BB89-D63C8CB6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B8418-1D18-4FC6-B335-D9C83027A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7C02A-F200-498E-A44C-274F0CF70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55633-0EA3-4A53-A9BE-5581D5B7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FA73-FCB0-4981-A3CB-D474717C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01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52E1D-797C-44F8-8559-B0EFC21D0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354A5-CFC5-4714-BFA6-006F9C9F9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23F7B-35C1-4784-9D1A-F17884DB0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D77B3-B27C-412E-AF23-485C9B8B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A8AC4-8A00-4BA4-B003-C5AD5EA09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3F42D-80F0-427E-90C4-7C3B620D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603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F337-0FC3-4C2A-AAE1-2D622140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D0E69-5237-45EC-A5F0-1ECF2EB33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9478A-B1B7-4599-93F3-B36E2D38D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DAFF9-A9D1-4677-8629-F5C0FF2F7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F9368-F8E3-486F-A932-75E21B130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9AF74-73FB-4D08-A94F-FA247643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888E9-E943-451F-859F-A32590906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DF519-4355-45E4-8D11-502648F9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91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976C-5EB8-45CB-82B7-330CBC45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990B35-8C77-417F-AF80-A1E2FB06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E6284-F3AC-4A18-BBBC-B4CFC201F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B76D1-F8CB-423E-972E-8A0BC662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92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191D9-AEE3-4142-A9FF-88F4A9AC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FB42C-6025-4D91-A685-78165AC5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6499E-BD69-4DA0-BA82-A5EAF2B9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16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B214-F16C-4183-9611-5D40FA0C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625F0-0DC7-4CB8-AF5B-7AFF758F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50F73-00D7-4BB9-B8DD-7CAB54CF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B5D2C-89EB-420A-B3D1-4031D424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BE114-2CCE-49A6-9D5F-78B34B96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A919F-394B-4323-93EF-C100EA23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94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356F-21B1-46E7-82E6-BE695E4CE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C260A-DC69-4E92-B842-E115F4843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B975C-26B3-4173-B1F8-3C04D3043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6C19D-F786-41D4-9CD5-5E84FE3F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3FB0F-6DEB-42D0-9CC1-A203EEB2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6E0D9-59B0-4E3D-9C58-8CF6DF6F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918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48DE3-0570-4C82-9539-91EC30A3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62655-6520-4A98-8229-5F640EB5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54CF5-ECD9-4A0D-A69A-E2CFC5AD2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20643-1B11-48C8-80A3-ABEB9087A671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FE6D1-D656-464F-AB7F-EF1B139FC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C5A48-6D9F-438A-AAF7-A8CCB6619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FC3CB-F713-4003-9D90-9C980AC670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70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F573-81DC-4366-9EAD-D541645C0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Assessment Of Flood Risk At Highways</a:t>
            </a:r>
          </a:p>
        </p:txBody>
      </p:sp>
      <p:sp>
        <p:nvSpPr>
          <p:cNvPr id="4" name="AutoShape 2" descr="https://inc-powerpoint.officeapps.live.com/pods/GetClipboardImage.ashx?Id=b4843d55-bd77-4316-ac86-ee77c2d1076e&amp;DC=IN3&amp;pkey=9b2fd217-c466-4457-abaa-9209f772a23a&amp;wdwaccluster=IN3">
            <a:extLst>
              <a:ext uri="{FF2B5EF4-FFF2-40B4-BE49-F238E27FC236}">
                <a16:creationId xmlns:a16="http://schemas.microsoft.com/office/drawing/2014/main" id="{198BF200-D03C-4F10-A9A4-FDC1B80B1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028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4C42-A8C2-4938-B387-B7BC8E39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Trend Analysis For Catchment ID 4238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0E4EC-2075-4578-B68B-44C97D08F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" y="1825625"/>
            <a:ext cx="7484110" cy="374205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BC0E0E-6A68-4C0C-8D26-3C2F45F385AB}"/>
              </a:ext>
            </a:extLst>
          </p:cNvPr>
          <p:cNvSpPr/>
          <p:nvPr/>
        </p:nvSpPr>
        <p:spPr>
          <a:xfrm>
            <a:off x="7731760" y="2957988"/>
            <a:ext cx="3230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Max Value: 252.73</a:t>
            </a:r>
          </a:p>
          <a:p>
            <a:r>
              <a:rPr lang="en-IN" dirty="0"/>
              <a:t>Mean Value: 58.78</a:t>
            </a:r>
          </a:p>
          <a:p>
            <a:r>
              <a:rPr lang="en-IN" dirty="0"/>
              <a:t>Standard Deviation: 40.91</a:t>
            </a:r>
          </a:p>
          <a:p>
            <a:r>
              <a:rPr lang="en-IN" dirty="0"/>
              <a:t>Covariance Matrix:</a:t>
            </a:r>
          </a:p>
          <a:p>
            <a:r>
              <a:rPr lang="en-IN" dirty="0"/>
              <a:t>1697.6780991023556</a:t>
            </a:r>
          </a:p>
        </p:txBody>
      </p:sp>
    </p:spTree>
    <p:extLst>
      <p:ext uri="{BB962C8B-B14F-4D97-AF65-F5344CB8AC3E}">
        <p14:creationId xmlns:p14="http://schemas.microsoft.com/office/powerpoint/2010/main" val="61277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4C42-A8C2-4938-B387-B7BC8E39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Trend Analysis For Catchment ID 4238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C0E0E-6A68-4C0C-8D26-3C2F45F385AB}"/>
              </a:ext>
            </a:extLst>
          </p:cNvPr>
          <p:cNvSpPr/>
          <p:nvPr/>
        </p:nvSpPr>
        <p:spPr>
          <a:xfrm>
            <a:off x="8591709" y="2786061"/>
            <a:ext cx="3230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Max Value: 1608.03</a:t>
            </a:r>
          </a:p>
          <a:p>
            <a:r>
              <a:rPr lang="en-GB" dirty="0"/>
              <a:t>Mean Value: 876.27</a:t>
            </a:r>
          </a:p>
          <a:p>
            <a:r>
              <a:rPr lang="en-GB" dirty="0"/>
              <a:t>Standard Deviation: 384.52</a:t>
            </a:r>
          </a:p>
          <a:p>
            <a:r>
              <a:rPr lang="en-GB" dirty="0"/>
              <a:t>Covariance Matrix:</a:t>
            </a:r>
          </a:p>
          <a:p>
            <a:r>
              <a:rPr lang="en-GB" dirty="0"/>
              <a:t>149999.67624803673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EF9ABF-9055-4BFB-A393-207E1F19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0" y="1680685"/>
            <a:ext cx="7677309" cy="3838655"/>
          </a:xfrm>
        </p:spPr>
      </p:pic>
    </p:spTree>
    <p:extLst>
      <p:ext uri="{BB962C8B-B14F-4D97-AF65-F5344CB8AC3E}">
        <p14:creationId xmlns:p14="http://schemas.microsoft.com/office/powerpoint/2010/main" val="344055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06AC-C882-455F-9014-88C4BDD7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7833"/>
            <a:ext cx="4013995" cy="2162334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GEV Model</a:t>
            </a:r>
            <a:br>
              <a:rPr lang="en-IN" dirty="0"/>
            </a:br>
            <a:r>
              <a:rPr lang="en-IN" sz="2000" dirty="0"/>
              <a:t>On Catchment ID 4238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171F64-9D68-41E6-9B4D-D643023BB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5736" y="20874"/>
            <a:ext cx="8178005" cy="68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2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E83BC-26F9-4AF3-83CE-70CA40BA9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280" y="212708"/>
            <a:ext cx="7802880" cy="64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1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180E-FE37-4719-A09C-E6B06561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/>
              <a:t>Design Precipitation For Corresponding Return Periods (1951-2014)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D6B2D38-C421-4EFB-B5E1-E37B7ED1FA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575085"/>
              </p:ext>
            </p:extLst>
          </p:nvPr>
        </p:nvGraphicFramePr>
        <p:xfrm>
          <a:off x="612138" y="1704976"/>
          <a:ext cx="10967724" cy="4730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8636">
                  <a:extLst>
                    <a:ext uri="{9D8B030D-6E8A-4147-A177-3AD203B41FA5}">
                      <a16:colId xmlns:a16="http://schemas.microsoft.com/office/drawing/2014/main" val="2660212263"/>
                    </a:ext>
                  </a:extLst>
                </a:gridCol>
                <a:gridCol w="1218636">
                  <a:extLst>
                    <a:ext uri="{9D8B030D-6E8A-4147-A177-3AD203B41FA5}">
                      <a16:colId xmlns:a16="http://schemas.microsoft.com/office/drawing/2014/main" val="3982072116"/>
                    </a:ext>
                  </a:extLst>
                </a:gridCol>
                <a:gridCol w="1218636">
                  <a:extLst>
                    <a:ext uri="{9D8B030D-6E8A-4147-A177-3AD203B41FA5}">
                      <a16:colId xmlns:a16="http://schemas.microsoft.com/office/drawing/2014/main" val="2607016427"/>
                    </a:ext>
                  </a:extLst>
                </a:gridCol>
                <a:gridCol w="1218636">
                  <a:extLst>
                    <a:ext uri="{9D8B030D-6E8A-4147-A177-3AD203B41FA5}">
                      <a16:colId xmlns:a16="http://schemas.microsoft.com/office/drawing/2014/main" val="1184860803"/>
                    </a:ext>
                  </a:extLst>
                </a:gridCol>
                <a:gridCol w="1218636">
                  <a:extLst>
                    <a:ext uri="{9D8B030D-6E8A-4147-A177-3AD203B41FA5}">
                      <a16:colId xmlns:a16="http://schemas.microsoft.com/office/drawing/2014/main" val="3831232333"/>
                    </a:ext>
                  </a:extLst>
                </a:gridCol>
                <a:gridCol w="1218636">
                  <a:extLst>
                    <a:ext uri="{9D8B030D-6E8A-4147-A177-3AD203B41FA5}">
                      <a16:colId xmlns:a16="http://schemas.microsoft.com/office/drawing/2014/main" val="2724550077"/>
                    </a:ext>
                  </a:extLst>
                </a:gridCol>
                <a:gridCol w="1218636">
                  <a:extLst>
                    <a:ext uri="{9D8B030D-6E8A-4147-A177-3AD203B41FA5}">
                      <a16:colId xmlns:a16="http://schemas.microsoft.com/office/drawing/2014/main" val="4058211986"/>
                    </a:ext>
                  </a:extLst>
                </a:gridCol>
                <a:gridCol w="1218636">
                  <a:extLst>
                    <a:ext uri="{9D8B030D-6E8A-4147-A177-3AD203B41FA5}">
                      <a16:colId xmlns:a16="http://schemas.microsoft.com/office/drawing/2014/main" val="1237432865"/>
                    </a:ext>
                  </a:extLst>
                </a:gridCol>
                <a:gridCol w="1218636">
                  <a:extLst>
                    <a:ext uri="{9D8B030D-6E8A-4147-A177-3AD203B41FA5}">
                      <a16:colId xmlns:a16="http://schemas.microsoft.com/office/drawing/2014/main" val="3612510106"/>
                    </a:ext>
                  </a:extLst>
                </a:gridCol>
              </a:tblGrid>
              <a:tr h="23652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u="none" strike="noStrike">
                          <a:effectLst/>
                        </a:rPr>
                        <a:t>Catchment ID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u="none" strike="noStrike">
                          <a:effectLst/>
                        </a:rPr>
                        <a:t>Latitude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u="none" strike="noStrike">
                          <a:effectLst/>
                        </a:rPr>
                        <a:t>Longitude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u="none" strike="noStrike">
                          <a:effectLst/>
                        </a:rPr>
                        <a:t>Return Period 25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u="none" strike="noStrike">
                          <a:effectLst/>
                        </a:rPr>
                        <a:t>Return Period 30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u="none" strike="noStrike">
                          <a:effectLst/>
                        </a:rPr>
                        <a:t>Return Period 35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u="none" strike="noStrike">
                          <a:effectLst/>
                        </a:rPr>
                        <a:t>Return Period 40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u="none" strike="noStrike">
                          <a:effectLst/>
                        </a:rPr>
                        <a:t>Return Period 45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u="none" strike="noStrike">
                          <a:effectLst/>
                        </a:rPr>
                        <a:t>Return Period 50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806056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4238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34.60472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76.1225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35.55968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36.27943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36.8826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37.40134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37.85616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38.26091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47615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4239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34.81417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76.97472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37.40104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38.6735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39.75902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40.70689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41.54902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42.3073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40631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4240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34.86444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76.82139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37.22063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38.50381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39.59993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40.55814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41.41032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42.17831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950829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4241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34.93028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76.76472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37.22063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38.50381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39.59993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40.55814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41.41032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42.17831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051184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4242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34.84667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76.83917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37.22063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38.50381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39.59993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40.55814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41.41032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42.17831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563216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4243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34.83306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76.90861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37.40104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38.6735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39.75902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40.70689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41.54902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42.3073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501550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34.83028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76.92139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37.40104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38.6735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39.75902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40.70689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41.54902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42.3073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41874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4245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34.81611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76.94111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37.40104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38.6735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39.75902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40.70689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41.54902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42.3073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63680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4246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34.59083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76.52722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30.34663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31.15857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31.85349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32.462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33.00394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33.49297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751149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4247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34.60389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76.505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30.34663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31.15857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31.85349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32.462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33.00394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33.49297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49081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34.60611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76.50167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30.34663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31.15857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31.85349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32.462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33.00394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33.49297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145462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34.58806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76.52833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30.34663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31.15857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31.85349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32.462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33.00394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33.49297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34495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34.38111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76.77833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30.46326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31.26849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31.95639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32.55778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33.09266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33.57472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57708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4251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34.38639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76.78778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30.46326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31.26849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31.95639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32.55778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33.09266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33.57472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119413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4252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34.30889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76.95611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30.2456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31.01057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31.66202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32.23002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32.734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33.18728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714300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4253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34.30889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76.95444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30.2456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31.01057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31.66202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32.23002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32.734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33.18728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79344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4254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34.32306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76.85944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30.2456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31.01057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31.66202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32.23002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32.734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33.18728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060179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4255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34.24111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77.16444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29.91646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30.63905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31.25269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31.78646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32.25909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32.68339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946543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34.2425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77.15861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29.91646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30.63905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31.25269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31.78646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32.25909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32.68339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88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838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30743F-D0A6-448F-9125-F69A244CF0C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569078"/>
              </p:ext>
            </p:extLst>
          </p:nvPr>
        </p:nvGraphicFramePr>
        <p:xfrm>
          <a:off x="658111" y="2779230"/>
          <a:ext cx="2918012" cy="649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Packager Shell Object" showAsIcon="1" r:id="rId3" imgW="2324277" imgH="517956" progId="Package">
                  <p:embed/>
                </p:oleObj>
              </mc:Choice>
              <mc:Fallback>
                <p:oleObj name="Packager Shell Object" showAsIcon="1" r:id="rId3" imgW="2324277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111" y="2779230"/>
                        <a:ext cx="2918012" cy="649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BDD3022-86DC-4380-9178-EBD9A72C418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AAD3DF"/>
              </a:clrFrom>
              <a:clrTo>
                <a:srgbClr val="AAD3D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7836" y="547026"/>
            <a:ext cx="6009801" cy="5763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658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AD29E8-08B8-4197-9E5A-CAB89E6B8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2EFE9"/>
              </a:clrFrom>
              <a:clrTo>
                <a:srgbClr val="F2EF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645" y="1477204"/>
            <a:ext cx="5143167" cy="36595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238F2-DDC8-40DC-B56D-53FDEBD172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EFE9"/>
              </a:clrFrom>
              <a:clrTo>
                <a:srgbClr val="F2EF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6068" y="1477205"/>
            <a:ext cx="6116762" cy="3659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071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1FE9-168C-466B-9785-C6D299AD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3200" dirty="0"/>
              <a:t>Return Period Prediction Using Design Precipitation (For Future Data ssp126 (increase in temp 1.5 Degree Celsius)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8874AF-DD8A-430E-98FA-90DBFD7C9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911943"/>
              </p:ext>
            </p:extLst>
          </p:nvPr>
        </p:nvGraphicFramePr>
        <p:xfrm>
          <a:off x="594195" y="2011679"/>
          <a:ext cx="11003610" cy="44811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725">
                  <a:extLst>
                    <a:ext uri="{9D8B030D-6E8A-4147-A177-3AD203B41FA5}">
                      <a16:colId xmlns:a16="http://schemas.microsoft.com/office/drawing/2014/main" val="2967259133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3152395311"/>
                    </a:ext>
                  </a:extLst>
                </a:gridCol>
                <a:gridCol w="1425999">
                  <a:extLst>
                    <a:ext uri="{9D8B030D-6E8A-4147-A177-3AD203B41FA5}">
                      <a16:colId xmlns:a16="http://schemas.microsoft.com/office/drawing/2014/main" val="2734705"/>
                    </a:ext>
                  </a:extLst>
                </a:gridCol>
                <a:gridCol w="1450673">
                  <a:extLst>
                    <a:ext uri="{9D8B030D-6E8A-4147-A177-3AD203B41FA5}">
                      <a16:colId xmlns:a16="http://schemas.microsoft.com/office/drawing/2014/main" val="4126766421"/>
                    </a:ext>
                  </a:extLst>
                </a:gridCol>
                <a:gridCol w="1480896">
                  <a:extLst>
                    <a:ext uri="{9D8B030D-6E8A-4147-A177-3AD203B41FA5}">
                      <a16:colId xmlns:a16="http://schemas.microsoft.com/office/drawing/2014/main" val="2730524393"/>
                    </a:ext>
                  </a:extLst>
                </a:gridCol>
                <a:gridCol w="1380155">
                  <a:extLst>
                    <a:ext uri="{9D8B030D-6E8A-4147-A177-3AD203B41FA5}">
                      <a16:colId xmlns:a16="http://schemas.microsoft.com/office/drawing/2014/main" val="4250495629"/>
                    </a:ext>
                  </a:extLst>
                </a:gridCol>
                <a:gridCol w="1430525">
                  <a:extLst>
                    <a:ext uri="{9D8B030D-6E8A-4147-A177-3AD203B41FA5}">
                      <a16:colId xmlns:a16="http://schemas.microsoft.com/office/drawing/2014/main" val="2515385787"/>
                    </a:ext>
                  </a:extLst>
                </a:gridCol>
                <a:gridCol w="1158525">
                  <a:extLst>
                    <a:ext uri="{9D8B030D-6E8A-4147-A177-3AD203B41FA5}">
                      <a16:colId xmlns:a16="http://schemas.microsoft.com/office/drawing/2014/main" val="2085106747"/>
                    </a:ext>
                  </a:extLst>
                </a:gridCol>
                <a:gridCol w="1249192">
                  <a:extLst>
                    <a:ext uri="{9D8B030D-6E8A-4147-A177-3AD203B41FA5}">
                      <a16:colId xmlns:a16="http://schemas.microsoft.com/office/drawing/2014/main" val="3185714808"/>
                    </a:ext>
                  </a:extLst>
                </a:gridCol>
              </a:tblGrid>
              <a:tr h="52927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Catchment ID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effectLst/>
                        </a:rPr>
                        <a:t>Latitude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Longitude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25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30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35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40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45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50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619675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4238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34.60472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26.27125722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26.2683219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26.26595026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26.26397175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26.26228167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26.26081144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15863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34.59083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76.52722223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20.21301839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20.20991735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20.20738879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20.20526358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20.20343682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20.20183914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193232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34.60389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76.50500001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20.21301839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20.20991735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20.20738879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20.20526358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20.20343682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20.20183914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90563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34.60611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76.50166668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20.21301839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20.20991735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20.20738879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20.20526358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20.20343682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20.20183914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791859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34.58806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76.52833334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20.21301839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20.20991735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20.20738879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20.20526358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20.20343682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20.20183914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87452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34.38111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76.77833334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20.1177344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20.11467402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20.11218173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20.11008913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20.10829191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20.10672121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56328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34.38639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76.78777779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20.1177344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20.11467402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20.11218173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20.11008913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20.10829191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20.10672121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837572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34.30889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76.95611112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20.09407267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20.09112252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20.08872257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20.08670923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20.0849813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20.08347204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264284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34.30889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76.95444445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20.09407267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20.09112252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20.08872257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20.08670923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20.0849813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20.08347204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859520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34.32306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76.85944445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20.09407267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20.09112252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20.08872257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20.08670923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20.0849813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20.08347204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989258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34.24111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77.16444445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20.07443318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20.07159072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20.06928003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20.06734268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20.06568073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20.06422969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369077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34.2425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77.15861112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20.07443318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20.07159072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20.06928003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20.06734268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20.06568073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20.06422969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286727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34.19861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77.32222223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20.07443318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20.07159072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20.06928003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20.06734268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20.06568073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20.06422969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53658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34.19833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77.3213889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20.07443318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20.07159072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20.06928003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20.06734268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20.06568073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20.06422969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976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958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1FE9-168C-466B-9785-C6D299AD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3200" dirty="0"/>
              <a:t>Return Period Prediction Using Design Precipitation (For Future Data ssp245 (increase in temp 2.5 Degree Celsius)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8874AF-DD8A-430E-98FA-90DBFD7C9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904490"/>
              </p:ext>
            </p:extLst>
          </p:nvPr>
        </p:nvGraphicFramePr>
        <p:xfrm>
          <a:off x="594195" y="2011679"/>
          <a:ext cx="11003610" cy="44811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725">
                  <a:extLst>
                    <a:ext uri="{9D8B030D-6E8A-4147-A177-3AD203B41FA5}">
                      <a16:colId xmlns:a16="http://schemas.microsoft.com/office/drawing/2014/main" val="2967259133"/>
                    </a:ext>
                  </a:extLst>
                </a:gridCol>
                <a:gridCol w="946166">
                  <a:extLst>
                    <a:ext uri="{9D8B030D-6E8A-4147-A177-3AD203B41FA5}">
                      <a16:colId xmlns:a16="http://schemas.microsoft.com/office/drawing/2014/main" val="3152395311"/>
                    </a:ext>
                  </a:extLst>
                </a:gridCol>
                <a:gridCol w="1109753">
                  <a:extLst>
                    <a:ext uri="{9D8B030D-6E8A-4147-A177-3AD203B41FA5}">
                      <a16:colId xmlns:a16="http://schemas.microsoft.com/office/drawing/2014/main" val="2734705"/>
                    </a:ext>
                  </a:extLst>
                </a:gridCol>
                <a:gridCol w="1450673">
                  <a:extLst>
                    <a:ext uri="{9D8B030D-6E8A-4147-A177-3AD203B41FA5}">
                      <a16:colId xmlns:a16="http://schemas.microsoft.com/office/drawing/2014/main" val="4126766421"/>
                    </a:ext>
                  </a:extLst>
                </a:gridCol>
                <a:gridCol w="1480896">
                  <a:extLst>
                    <a:ext uri="{9D8B030D-6E8A-4147-A177-3AD203B41FA5}">
                      <a16:colId xmlns:a16="http://schemas.microsoft.com/office/drawing/2014/main" val="2730524393"/>
                    </a:ext>
                  </a:extLst>
                </a:gridCol>
                <a:gridCol w="1380155">
                  <a:extLst>
                    <a:ext uri="{9D8B030D-6E8A-4147-A177-3AD203B41FA5}">
                      <a16:colId xmlns:a16="http://schemas.microsoft.com/office/drawing/2014/main" val="4250495629"/>
                    </a:ext>
                  </a:extLst>
                </a:gridCol>
                <a:gridCol w="1430525">
                  <a:extLst>
                    <a:ext uri="{9D8B030D-6E8A-4147-A177-3AD203B41FA5}">
                      <a16:colId xmlns:a16="http://schemas.microsoft.com/office/drawing/2014/main" val="2515385787"/>
                    </a:ext>
                  </a:extLst>
                </a:gridCol>
                <a:gridCol w="1158525">
                  <a:extLst>
                    <a:ext uri="{9D8B030D-6E8A-4147-A177-3AD203B41FA5}">
                      <a16:colId xmlns:a16="http://schemas.microsoft.com/office/drawing/2014/main" val="2085106747"/>
                    </a:ext>
                  </a:extLst>
                </a:gridCol>
                <a:gridCol w="1249192">
                  <a:extLst>
                    <a:ext uri="{9D8B030D-6E8A-4147-A177-3AD203B41FA5}">
                      <a16:colId xmlns:a16="http://schemas.microsoft.com/office/drawing/2014/main" val="3185714808"/>
                    </a:ext>
                  </a:extLst>
                </a:gridCol>
              </a:tblGrid>
              <a:tr h="52927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effectLst/>
                        </a:rPr>
                        <a:t>Catchment ID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effectLst/>
                        </a:rPr>
                        <a:t>Latitude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effectLst/>
                        </a:rPr>
                        <a:t>Longitude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25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30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35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40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45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50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619675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34.60472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76.1225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28.66854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28.66485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28.66187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28.65938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28.65725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28.6554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15863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34.59083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76.52722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22.48563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22.48165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22.47841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22.47569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22.47335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22.47131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193232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34.60389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22.48563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22.48165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22.47841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22.47569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22.47335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22.47131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90563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34.60611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76.50167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22.48563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22.48165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22.47841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22.47569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22.47335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22.47131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791859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34.58806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76.52833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22.48563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22.48165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22.47841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22.47569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22.47335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22.47131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87452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34.38111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76.77833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22.43352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22.42956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22.42632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22.42361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22.42128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22.41924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56328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34.38639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76.78778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22.43352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22.42956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22.42632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22.42361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22.42128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22.41924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837572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34.30889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76.95611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22.43002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22.42619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22.42308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22.42047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22.41822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22.41627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264284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34.30889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76.95444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22.43002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22.42619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22.42308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22.42047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22.41822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22.41627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859520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34.32306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76.85944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22.43002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22.42619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22.42308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22.42047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22.41822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22.41627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989258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34.24111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77.16444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22.42939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22.42571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22.42272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22.41805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22.41617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369077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34.2425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77.15861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22.42939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22.42571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22.42272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22.41805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22.41617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286727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34.19861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77.32222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22.42939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22.42571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22.42272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22.41805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22.41617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53658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34.19833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77.32139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22.42939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22.42571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22.42272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22.41805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22.41617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976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813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1FE9-168C-466B-9785-C6D299AD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3200" dirty="0"/>
              <a:t>Return Period Prediction Using Design Precipitation (For Future Data ssp370 (increase in temp 3.5 Degree Celsius)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8874AF-DD8A-430E-98FA-90DBFD7C9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539608"/>
              </p:ext>
            </p:extLst>
          </p:nvPr>
        </p:nvGraphicFramePr>
        <p:xfrm>
          <a:off x="594195" y="2011679"/>
          <a:ext cx="11003610" cy="44811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725">
                  <a:extLst>
                    <a:ext uri="{9D8B030D-6E8A-4147-A177-3AD203B41FA5}">
                      <a16:colId xmlns:a16="http://schemas.microsoft.com/office/drawing/2014/main" val="2967259133"/>
                    </a:ext>
                  </a:extLst>
                </a:gridCol>
                <a:gridCol w="946166">
                  <a:extLst>
                    <a:ext uri="{9D8B030D-6E8A-4147-A177-3AD203B41FA5}">
                      <a16:colId xmlns:a16="http://schemas.microsoft.com/office/drawing/2014/main" val="3152395311"/>
                    </a:ext>
                  </a:extLst>
                </a:gridCol>
                <a:gridCol w="1109753">
                  <a:extLst>
                    <a:ext uri="{9D8B030D-6E8A-4147-A177-3AD203B41FA5}">
                      <a16:colId xmlns:a16="http://schemas.microsoft.com/office/drawing/2014/main" val="2734705"/>
                    </a:ext>
                  </a:extLst>
                </a:gridCol>
                <a:gridCol w="1450673">
                  <a:extLst>
                    <a:ext uri="{9D8B030D-6E8A-4147-A177-3AD203B41FA5}">
                      <a16:colId xmlns:a16="http://schemas.microsoft.com/office/drawing/2014/main" val="4126766421"/>
                    </a:ext>
                  </a:extLst>
                </a:gridCol>
                <a:gridCol w="1480896">
                  <a:extLst>
                    <a:ext uri="{9D8B030D-6E8A-4147-A177-3AD203B41FA5}">
                      <a16:colId xmlns:a16="http://schemas.microsoft.com/office/drawing/2014/main" val="2730524393"/>
                    </a:ext>
                  </a:extLst>
                </a:gridCol>
                <a:gridCol w="1380155">
                  <a:extLst>
                    <a:ext uri="{9D8B030D-6E8A-4147-A177-3AD203B41FA5}">
                      <a16:colId xmlns:a16="http://schemas.microsoft.com/office/drawing/2014/main" val="4250495629"/>
                    </a:ext>
                  </a:extLst>
                </a:gridCol>
                <a:gridCol w="1430525">
                  <a:extLst>
                    <a:ext uri="{9D8B030D-6E8A-4147-A177-3AD203B41FA5}">
                      <a16:colId xmlns:a16="http://schemas.microsoft.com/office/drawing/2014/main" val="2515385787"/>
                    </a:ext>
                  </a:extLst>
                </a:gridCol>
                <a:gridCol w="1158525">
                  <a:extLst>
                    <a:ext uri="{9D8B030D-6E8A-4147-A177-3AD203B41FA5}">
                      <a16:colId xmlns:a16="http://schemas.microsoft.com/office/drawing/2014/main" val="2085106747"/>
                    </a:ext>
                  </a:extLst>
                </a:gridCol>
                <a:gridCol w="1249192">
                  <a:extLst>
                    <a:ext uri="{9D8B030D-6E8A-4147-A177-3AD203B41FA5}">
                      <a16:colId xmlns:a16="http://schemas.microsoft.com/office/drawing/2014/main" val="3185714808"/>
                    </a:ext>
                  </a:extLst>
                </a:gridCol>
              </a:tblGrid>
              <a:tr h="52927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effectLst/>
                        </a:rPr>
                        <a:t>Catchment ID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effectLst/>
                        </a:rPr>
                        <a:t>Latitude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effectLst/>
                        </a:rPr>
                        <a:t>Longitude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effectLst/>
                        </a:rPr>
                        <a:t>Return Period 25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30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35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40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45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Return Period 50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619675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34.60472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76.1225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28.10331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28.09938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28.0962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28.09356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28.09129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28.08933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15863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34.59083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76.52722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21.49008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21.48649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21.48355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21.48109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21.47897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21.47712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193232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34.60389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21.49008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21.48649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21.48355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21.48109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21.47897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21.47712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90563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34.60611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76.50167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21.49008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21.48649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21.48355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21.48109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21.47897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21.47712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791859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34.58806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76.52833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21.49008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21.48649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21.48355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21.48109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21.47897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21.47712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87452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34.38111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76.77833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21.44423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21.44069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21.43538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21.43148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56328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34.38639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76.78778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21.44423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21.44069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21.43538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21.43148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837572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34.30889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76.95611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21.44636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21.44293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21.44014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21.43579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21.43404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264284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34.30889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76.95444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21.44636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21.44293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21.44014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21.43579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21.43404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859520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34.32306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76.85944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21.44636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21.44293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21.44014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21.43579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21.43404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989258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34.24111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77.16444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21.44725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21.44391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21.43892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21.43697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21.43527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369077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34.2425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77.15861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21.44725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21.44391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21.43892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21.43697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21.43527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286727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34.19861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77.32222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21.44725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21.44391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21.43892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21.43697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21.43527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53658"/>
                  </a:ext>
                </a:extLst>
              </a:tr>
              <a:tr h="2822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34.19833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77.32139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21.44725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21.44391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21.43892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21.43697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21.43527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976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26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4B9C-DB0C-4585-ABF3-0FB91847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1612" cy="1325563"/>
          </a:xfrm>
        </p:spPr>
        <p:txBody>
          <a:bodyPr/>
          <a:lstStyle/>
          <a:p>
            <a:pPr algn="ctr"/>
            <a:r>
              <a:rPr lang="en-IN" dirty="0"/>
              <a:t>India Stream Line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436E0A-F7C3-48E5-9C4E-BA7D7C779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813" y="1816661"/>
            <a:ext cx="4014385" cy="435133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33FE739-FB30-459F-9564-25940C5EE7A7}"/>
              </a:ext>
            </a:extLst>
          </p:cNvPr>
          <p:cNvSpPr txBox="1">
            <a:spLocks/>
          </p:cNvSpPr>
          <p:nvPr/>
        </p:nvSpPr>
        <p:spPr>
          <a:xfrm>
            <a:off x="5598457" y="365125"/>
            <a:ext cx="5123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/>
              <a:t>Indian Road Network</a:t>
            </a:r>
            <a:endParaRPr lang="en-IN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8CC2707-7145-4D21-980F-46D409CE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364" y="1843554"/>
            <a:ext cx="43395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77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2005-954A-4F76-B5BA-16B4765F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Road Network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160444-1891-4660-B5DC-4A7300769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6086" y="1807229"/>
            <a:ext cx="4165471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999D7-A757-4BF9-BC73-757A5D085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4712" y="1807229"/>
            <a:ext cx="5909088" cy="4331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5635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8F089E-C8FA-4E25-A03F-B7AA617C92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589373"/>
              </p:ext>
            </p:extLst>
          </p:nvPr>
        </p:nvGraphicFramePr>
        <p:xfrm>
          <a:off x="1116105" y="608090"/>
          <a:ext cx="9811872" cy="52369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4007">
                  <a:extLst>
                    <a:ext uri="{9D8B030D-6E8A-4147-A177-3AD203B41FA5}">
                      <a16:colId xmlns:a16="http://schemas.microsoft.com/office/drawing/2014/main" val="1568353621"/>
                    </a:ext>
                  </a:extLst>
                </a:gridCol>
                <a:gridCol w="2050045">
                  <a:extLst>
                    <a:ext uri="{9D8B030D-6E8A-4147-A177-3AD203B41FA5}">
                      <a16:colId xmlns:a16="http://schemas.microsoft.com/office/drawing/2014/main" val="4101341511"/>
                    </a:ext>
                  </a:extLst>
                </a:gridCol>
                <a:gridCol w="2592703">
                  <a:extLst>
                    <a:ext uri="{9D8B030D-6E8A-4147-A177-3AD203B41FA5}">
                      <a16:colId xmlns:a16="http://schemas.microsoft.com/office/drawing/2014/main" val="1652705212"/>
                    </a:ext>
                  </a:extLst>
                </a:gridCol>
                <a:gridCol w="3535117">
                  <a:extLst>
                    <a:ext uri="{9D8B030D-6E8A-4147-A177-3AD203B41FA5}">
                      <a16:colId xmlns:a16="http://schemas.microsoft.com/office/drawing/2014/main" val="2408252619"/>
                    </a:ext>
                  </a:extLst>
                </a:gridCol>
              </a:tblGrid>
              <a:tr h="39473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effectLst/>
                        </a:rPr>
                        <a:t>Catchment Id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effectLst/>
                        </a:rPr>
                        <a:t>Alternate Route Present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u="none" strike="noStrike">
                          <a:effectLst/>
                        </a:rPr>
                        <a:t>Length of Alternate Route (km)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u="none" strike="noStrike" dirty="0">
                          <a:effectLst/>
                        </a:rPr>
                        <a:t>Another Flooded Point on Alternate Route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132028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4238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Not defined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785974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4239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Not defined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082834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Not defined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8663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Not defined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35760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Not defined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85678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Not defined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694708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Not defined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486829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Not defined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66872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Present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101.9291059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689718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4247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Present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100.8567957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028885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Present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100.8567957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586787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86.83589992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439122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89.00323594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28228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88.77028121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2839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335.7422668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120346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335.7422668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75841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87.51878254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962719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68.22713451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575006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68.22713451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6187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134.5462767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Absent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08247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134.5462767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745278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81.1654304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399381"/>
                  </a:ext>
                </a:extLst>
              </a:tr>
              <a:tr h="2105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4260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Present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81.64394858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Absent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89" marR="7289" marT="72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484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81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61F4-168D-4673-AA5F-859C8FA5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/>
              <a:t>Intersection Points</a:t>
            </a:r>
            <a:br>
              <a:rPr lang="en-IN" sz="4000" dirty="0"/>
            </a:br>
            <a:r>
              <a:rPr lang="en-IN" sz="2000" dirty="0"/>
              <a:t>5234 Intersection Points</a:t>
            </a:r>
            <a:endParaRPr lang="en-IN" sz="40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D3CA68F-4AAF-4E3A-B46B-8054112579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940214"/>
              </p:ext>
            </p:extLst>
          </p:nvPr>
        </p:nvGraphicFramePr>
        <p:xfrm>
          <a:off x="3206376" y="2374199"/>
          <a:ext cx="5964519" cy="3838340"/>
        </p:xfrm>
        <a:graphic>
          <a:graphicData uri="http://schemas.openxmlformats.org/drawingml/2006/table">
            <a:tbl>
              <a:tblPr/>
              <a:tblGrid>
                <a:gridCol w="1544384">
                  <a:extLst>
                    <a:ext uri="{9D8B030D-6E8A-4147-A177-3AD203B41FA5}">
                      <a16:colId xmlns:a16="http://schemas.microsoft.com/office/drawing/2014/main" val="3700683852"/>
                    </a:ext>
                  </a:extLst>
                </a:gridCol>
                <a:gridCol w="1411248">
                  <a:extLst>
                    <a:ext uri="{9D8B030D-6E8A-4147-A177-3AD203B41FA5}">
                      <a16:colId xmlns:a16="http://schemas.microsoft.com/office/drawing/2014/main" val="3679281610"/>
                    </a:ext>
                  </a:extLst>
                </a:gridCol>
                <a:gridCol w="1557698">
                  <a:extLst>
                    <a:ext uri="{9D8B030D-6E8A-4147-A177-3AD203B41FA5}">
                      <a16:colId xmlns:a16="http://schemas.microsoft.com/office/drawing/2014/main" val="541699909"/>
                    </a:ext>
                  </a:extLst>
                </a:gridCol>
                <a:gridCol w="1451189">
                  <a:extLst>
                    <a:ext uri="{9D8B030D-6E8A-4147-A177-3AD203B41FA5}">
                      <a16:colId xmlns:a16="http://schemas.microsoft.com/office/drawing/2014/main" val="2403247488"/>
                    </a:ext>
                  </a:extLst>
                </a:gridCol>
              </a:tblGrid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831078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77.74569328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35.29597339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255189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77.96389671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35.37223004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267519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77.99226019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34.97083333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624885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77.9420994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34.96623393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80641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77.87319281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34.99583333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2078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77.86736006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34.9993066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059425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78.00246521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34.96420146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819830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78.00508279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34.9625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392568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78.02916667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34.94115125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288830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78.16870069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34.76036735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82567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76.12145862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34.60479195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00126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77.4625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34.90614699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885603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77.47916667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34.87813008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437960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77.47252693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34.8858064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901917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77.47083333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34.88924203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268320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77.46442527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34.90224139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504928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77.3875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34.98263495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233069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77.39705034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34.96961633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897895"/>
                  </a:ext>
                </a:extLst>
              </a:tr>
              <a:tr h="1919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77.28532696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35.09583333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7942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C8A86D7-0BF5-4F09-991B-5927BA987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734" y="175832"/>
            <a:ext cx="2475360" cy="25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5FBD-C84C-4582-804E-F754B043A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294" y="400983"/>
            <a:ext cx="7920318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Catchment Area At All Intersection Points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4824A5-26DC-4EF3-9217-676062C19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022" y="1942167"/>
            <a:ext cx="4220862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0CCBD-65A3-4066-B962-78357EDA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871" y="400983"/>
            <a:ext cx="3209364" cy="38634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634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594-C1FF-4B06-B6D7-772BC7D0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721"/>
            <a:ext cx="8371840" cy="1798320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Catchments </a:t>
            </a:r>
            <a:br>
              <a:rPr lang="en-IN" sz="3600" dirty="0"/>
            </a:br>
            <a:r>
              <a:rPr lang="en-IN" sz="3600" dirty="0"/>
              <a:t>( Area greater then 10000km^2)</a:t>
            </a:r>
            <a:br>
              <a:rPr lang="en-IN" sz="3600" dirty="0"/>
            </a:br>
            <a:r>
              <a:rPr lang="en-IN" sz="1400" dirty="0"/>
              <a:t>903 Catchment Areas</a:t>
            </a:r>
            <a:endParaRPr lang="en-IN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C6ACA4-1AB8-4E17-A30F-70B78BC87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072" y="2055813"/>
            <a:ext cx="410673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04274-7165-4FEE-884E-6949F03FD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840" y="365125"/>
            <a:ext cx="3139440" cy="3748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509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594-C1FF-4B06-B6D7-772BC7D0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721"/>
            <a:ext cx="8371840" cy="1798320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Catchments Outlet Points </a:t>
            </a:r>
            <a:br>
              <a:rPr lang="en-IN" sz="3600" dirty="0"/>
            </a:br>
            <a:r>
              <a:rPr lang="en-IN" sz="2000" dirty="0"/>
              <a:t>( For Area Of  Catchments is greater then 10000km^2)</a:t>
            </a:r>
            <a:br>
              <a:rPr lang="en-IN" sz="2000" dirty="0"/>
            </a:br>
            <a:r>
              <a:rPr lang="en-IN" sz="1400" dirty="0"/>
              <a:t>903 Catchment Areas</a:t>
            </a:r>
            <a:endParaRPr lang="en-IN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A46CC4-E63E-48F6-B936-C785706B0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AAD3DF"/>
              </a:clrFrom>
              <a:clrTo>
                <a:srgbClr val="AAD3D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2384" y="1971041"/>
            <a:ext cx="4191655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62512-5516-4BF8-882C-B17A5D88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207" y="254427"/>
            <a:ext cx="3196970" cy="3474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787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849A-29BA-4F1B-8384-CE4C3821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/>
              <a:t>Pre-processing Of Intersection Points</a:t>
            </a:r>
            <a:br>
              <a:rPr lang="en-IN" sz="4000" dirty="0"/>
            </a:br>
            <a:r>
              <a:rPr lang="en-IN" sz="2000" dirty="0"/>
              <a:t>Shape File(Indian Rivers)</a:t>
            </a:r>
            <a:endParaRPr lang="en-IN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CAF2B5-E391-4F97-9320-6C3BB62F7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99DDF1"/>
              </a:clrFrom>
              <a:clrTo>
                <a:srgbClr val="99DDF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31" y="1690688"/>
            <a:ext cx="4538137" cy="478853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443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849A-29BA-4F1B-8384-CE4C3821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1720" y="29400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2400" dirty="0"/>
            </a:br>
            <a:r>
              <a:rPr lang="en-IN" sz="2400" dirty="0"/>
              <a:t>Intersection Points After Pre-processing</a:t>
            </a:r>
            <a:br>
              <a:rPr lang="en-IN" sz="2400" dirty="0"/>
            </a:br>
            <a:r>
              <a:rPr lang="en-IN" sz="2400" dirty="0"/>
              <a:t>( For Area Of  Catchments is greater then 10000km^2)</a:t>
            </a:r>
            <a:br>
              <a:rPr lang="en-IN" sz="2400" dirty="0"/>
            </a:br>
            <a:r>
              <a:rPr lang="en-IN" sz="1600" dirty="0"/>
              <a:t>833 Catchment Areas</a:t>
            </a:r>
            <a:br>
              <a:rPr lang="en-IN" sz="2400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1425C9-4F7F-493E-9D0C-2FF5A2546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9EDAEC"/>
              </a:clrFrom>
              <a:clrTo>
                <a:srgbClr val="9EDA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12" y="172084"/>
            <a:ext cx="3224372" cy="3140076"/>
          </a:xfr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9732F-EFC2-4B98-99B0-523D6C5B3FC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98DDF1"/>
              </a:clrFrom>
              <a:clrTo>
                <a:srgbClr val="98DDF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1557" y="1467802"/>
            <a:ext cx="4891320" cy="49252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566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5254-5D66-402B-A47E-F7D71D75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7259320" cy="1325563"/>
          </a:xfrm>
        </p:spPr>
        <p:txBody>
          <a:bodyPr/>
          <a:lstStyle/>
          <a:p>
            <a:pPr algn="ctr"/>
            <a:r>
              <a:rPr lang="en-IN" sz="5400" dirty="0"/>
              <a:t>Catchment ID 4238</a:t>
            </a:r>
            <a:br>
              <a:rPr lang="en-IN" dirty="0"/>
            </a:br>
            <a:r>
              <a:rPr lang="en-IN" sz="2400" dirty="0"/>
              <a:t>Points exist in catchment ID 4238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ED1113-0478-44BC-8543-4C9EA7CB6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885840"/>
              </p:ext>
            </p:extLst>
          </p:nvPr>
        </p:nvGraphicFramePr>
        <p:xfrm>
          <a:off x="558800" y="2113280"/>
          <a:ext cx="8219440" cy="3769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430">
                  <a:extLst>
                    <a:ext uri="{9D8B030D-6E8A-4147-A177-3AD203B41FA5}">
                      <a16:colId xmlns:a16="http://schemas.microsoft.com/office/drawing/2014/main" val="2701531121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3529122054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3416629780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1798011361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979368962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4047461041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826001521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1623190255"/>
                    </a:ext>
                  </a:extLst>
                </a:gridCol>
              </a:tblGrid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fid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Latitude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Longitude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fid_2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LON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LAT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AREA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Area UTM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357937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34.125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75.875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4238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10185.62119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86280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2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34.125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4238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10185.62119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105957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34.125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76.375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4238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10185.62119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086556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34.375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76.375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4238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10185.62119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95125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34.375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76.125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4238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76.12250001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10185.62119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218828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34.375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75.875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4238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10185.62119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179793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34.375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75.625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4238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76.12250001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10185.62119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973241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34.625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75.625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4238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10185.62119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90975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34.875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75.625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4238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10185.62119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8450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34.625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75.875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4238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10185.62119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470231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34.875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75.875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4238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76.12250001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34.60472222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10185.62119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784561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34.625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75.375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4238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34.60472222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10185.62277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10185.62119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267861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13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34.875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75.375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4238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10185.62119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416277"/>
                  </a:ext>
                </a:extLst>
              </a:tr>
              <a:tr h="2512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14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35.125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75.375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4238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76.12250001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34.60472222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10185.62277</a:t>
                      </a:r>
                      <a:endParaRPr lang="en-IN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10185.62119</a:t>
                      </a:r>
                      <a:endParaRPr lang="en-IN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7031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D5A699-E9B0-4050-BE4F-646C02515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01064"/>
              </p:ext>
            </p:extLst>
          </p:nvPr>
        </p:nvGraphicFramePr>
        <p:xfrm>
          <a:off x="9123680" y="329248"/>
          <a:ext cx="2113280" cy="2901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3475174819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4199377828"/>
                    </a:ext>
                  </a:extLst>
                </a:gridCol>
              </a:tblGrid>
              <a:tr h="19344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u="none" strike="noStrike">
                          <a:effectLst/>
                        </a:rPr>
                        <a:t>Latitude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u="none" strike="noStrike">
                          <a:effectLst/>
                        </a:rPr>
                        <a:t>Longitude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654659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34.125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75.875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594322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34.125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76.125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860074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34.125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76.375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377584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34.375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76.375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79695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34.375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76.125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86260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34.375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75.875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340194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34.375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75.625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05434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34.625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75.625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59170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34.875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75.625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636988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34.625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75.875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14932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34.875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75.875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731113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34.625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75.375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72671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34.875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75.375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000845"/>
                  </a:ext>
                </a:extLst>
              </a:tr>
              <a:tr h="1934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35.125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75.375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34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0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1210</Words>
  <Application>Microsoft Office PowerPoint</Application>
  <PresentationFormat>Widescreen</PresentationFormat>
  <Paragraphs>939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Packager Shell Object</vt:lpstr>
      <vt:lpstr>Assessment Of Flood Risk At Highways</vt:lpstr>
      <vt:lpstr>India Stream Line</vt:lpstr>
      <vt:lpstr>Intersection Points 5234 Intersection Points</vt:lpstr>
      <vt:lpstr>Catchment Area At All Intersection Points</vt:lpstr>
      <vt:lpstr>Catchments  ( Area greater then 10000km^2) 903 Catchment Areas</vt:lpstr>
      <vt:lpstr>Catchments Outlet Points  ( For Area Of  Catchments is greater then 10000km^2) 903 Catchment Areas</vt:lpstr>
      <vt:lpstr>Pre-processing Of Intersection Points Shape File(Indian Rivers)</vt:lpstr>
      <vt:lpstr> Intersection Points After Pre-processing ( For Area Of  Catchments is greater then 10000km^2) 833 Catchment Areas </vt:lpstr>
      <vt:lpstr>Catchment ID 4238 Points exist in catchment ID 4238</vt:lpstr>
      <vt:lpstr>Trend Analysis For Catchment ID 4238</vt:lpstr>
      <vt:lpstr>Trend Analysis For Catchment ID 4238</vt:lpstr>
      <vt:lpstr>GEV Model On Catchment ID 4238</vt:lpstr>
      <vt:lpstr>PowerPoint Presentation</vt:lpstr>
      <vt:lpstr>Design Precipitation For Corresponding Return Periods (1951-2014)</vt:lpstr>
      <vt:lpstr>PowerPoint Presentation</vt:lpstr>
      <vt:lpstr>PowerPoint Presentation</vt:lpstr>
      <vt:lpstr>Return Period Prediction Using Design Precipitation (For Future Data ssp126 (increase in temp 1.5 Degree Celsius) </vt:lpstr>
      <vt:lpstr>Return Period Prediction Using Design Precipitation (For Future Data ssp245 (increase in temp 2.5 Degree Celsius) </vt:lpstr>
      <vt:lpstr>Return Period Prediction Using Design Precipitation (For Future Data ssp370 (increase in temp 3.5 Degree Celsius) </vt:lpstr>
      <vt:lpstr>Road Network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Culvert Design</dc:title>
  <dc:creator>Ankit Kumar</dc:creator>
  <cp:lastModifiedBy>Ankit Kumar</cp:lastModifiedBy>
  <cp:revision>22</cp:revision>
  <dcterms:created xsi:type="dcterms:W3CDTF">2024-05-21T10:19:29Z</dcterms:created>
  <dcterms:modified xsi:type="dcterms:W3CDTF">2024-05-27T08:55:38Z</dcterms:modified>
</cp:coreProperties>
</file>